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9509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e67da5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离散型随机变量均值的应用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b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8251f7a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离散型随机变量的均值（数学期望）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4831c80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两点分布的均值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69ecd8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离散型随机变量均值的性质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S.18_1#412df1342?vop=1&amp;pid=6bd4ae0f4&amp;color=0,0,0&amp;vtp=1&amp;bt=1&amp;bbb=1"/>
              <p:cNvSpPr/>
              <p:nvPr/>
            </p:nvSpPr>
            <p:spPr>
              <a:xfrm>
                <a:off x="832104" y="1080000"/>
                <a:ext cx="10533888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方法总结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离散型随机变量的均值的步骤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确定取值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的意义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写出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可能取得的全部值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求概率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取每个值的概率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写分布列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写出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的分布列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求均值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由均值的定义求出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AS.18_1#412df1342?vop=1&amp;pid=6bd4ae0f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446655"/>
              </a:xfrm>
              <a:prstGeom prst="rect">
                <a:avLst/>
              </a:prstGeom>
              <a:blipFill>
                <a:blip r:embed="rId3"/>
                <a:stretch>
                  <a:fillRect l="-138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9_1#81285c8e8?vop=1&amp;pid=24831c80c&amp;color=0,0,0&amp;vtp=1&amp;bt=1&amp;bbb=1"/>
              <p:cNvSpPr/>
              <p:nvPr/>
            </p:nvSpPr>
            <p:spPr>
              <a:xfrm>
                <a:off x="832104" y="1080000"/>
                <a:ext cx="10533888" cy="68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一批产品中次品率为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，随机抽取1件，定义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1,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抽到次品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0,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抽到正品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9_1#81285c8e8?vop=1&amp;pid=24831c80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85800"/>
              </a:xfrm>
              <a:prstGeom prst="rect">
                <a:avLst/>
              </a:prstGeom>
              <a:blipFill>
                <a:blip r:embed="rId3"/>
                <a:stretch>
                  <a:fillRect l="-1389" b="-8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0_1#81285c8e8.bracket?vop=1&amp;pid=24831c80c&amp;color=0,0,0&amp;vpa=5&amp;vtp=1"/>
          <p:cNvSpPr/>
          <p:nvPr/>
        </p:nvSpPr>
        <p:spPr>
          <a:xfrm>
            <a:off x="9752109" y="1355081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6_BD.19_2#81285c8e8.choices?vop=1&amp;pid=24831c80c&amp;color=0,0,0&amp;vtp=1&amp;bbb=1"/>
          <p:cNvSpPr/>
          <p:nvPr/>
        </p:nvSpPr>
        <p:spPr>
          <a:xfrm>
            <a:off x="832104" y="1755639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95397" algn="l"/>
                <a:tab pos="5438394" algn="l"/>
                <a:tab pos="80813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0.05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0.9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1_1#81285c8e8?vop=1&amp;pid=24831c80c&amp;color=0,0,0&amp;vtp=1&amp;bbb=1&amp;hb=1"/>
              <p:cNvSpPr/>
              <p:nvPr/>
            </p:nvSpPr>
            <p:spPr>
              <a:xfrm>
                <a:off x="832104" y="2120129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【解析】因为一批产品中次品率为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，所以这批产品中正品率为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1−10%=90%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)=1×10%+0×90%=1×0.1+0×0.9=0.1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键点拨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点分布的均值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若随机变量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服从两点分布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时对应的概率为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21_1#81285c8e8?vop=1&amp;pid=24831c80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20129"/>
                <a:ext cx="10533888" cy="2027555"/>
              </a:xfrm>
              <a:prstGeom prst="rect">
                <a:avLst/>
              </a:prstGeom>
              <a:blipFill>
                <a:blip r:embed="rId4"/>
                <a:stretch>
                  <a:fillRect l="-1389" b="-6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2_1#8ded27d0c?vop=1&amp;pid=24831c80c&amp;color=0,0,0&amp;vtp=1&amp;bt=1&amp;bbb=1"/>
              <p:cNvSpPr/>
              <p:nvPr/>
            </p:nvSpPr>
            <p:spPr>
              <a:xfrm>
                <a:off x="832104" y="11181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服从两点分布，若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=0)=0.2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</m:oMath>
                </a14:m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6_BD.22_1#8ded27d0c?vop=1&amp;pid=24831c80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3_1#8ded27d0c.blank?vop=1&amp;pid=24831c80c&amp;color=0,0,0&amp;vpa=6&amp;vtp=1&amp;bbb=1"/>
          <p:cNvSpPr/>
          <p:nvPr/>
        </p:nvSpPr>
        <p:spPr>
          <a:xfrm>
            <a:off x="8363426" y="1076190"/>
            <a:ext cx="4889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0.6</a:t>
            </a:r>
            <a:endParaRPr lang="en-US" altLang="zh-CN" dirty="0"/>
          </a:p>
        </p:txBody>
      </p:sp>
      <p:sp>
        <p:nvSpPr>
          <p:cNvPr id="4" name="QB_6_AN.24_1#8ded27d0c.blank?vop=1&amp;pid=24831c80c&amp;color=0,0,0&amp;vpa=7&amp;vtp=1&amp;bbb=1"/>
          <p:cNvSpPr/>
          <p:nvPr/>
        </p:nvSpPr>
        <p:spPr>
          <a:xfrm>
            <a:off x="9894030" y="1076190"/>
            <a:ext cx="4889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0.6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EX.25_1#8ded27d0c?vop=1&amp;pid=24831c80c&amp;color=0,0,0&amp;vtp=1&amp;bbb=1&amp;hb=1"/>
              <p:cNvSpPr/>
              <p:nvPr/>
            </p:nvSpPr>
            <p:spPr>
              <a:xfrm>
                <a:off x="832104" y="148513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是对立事件的两个概率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可列方程组求出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再根据两点分布的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均值公式求出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6_EX.25_1#8ded27d0c?vop=1&amp;pid=24831c80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5130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r="-2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26_1#8ded27d0c?vop=1&amp;pid=24831c80c&amp;color=0,0,0&amp;vtp=1&amp;bbb=1"/>
              <p:cNvSpPr/>
              <p:nvPr/>
            </p:nvSpPr>
            <p:spPr>
              <a:xfrm>
                <a:off x="832104" y="2266815"/>
                <a:ext cx="10533888" cy="1092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【解析】由题意，随机变量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服从两点分布，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合两点分布概率性质可得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=1)−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=0)=0.2,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=1)+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=0)=1,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=1)=0.6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)=1×0.6=0.6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B_6_AS.26_1#8ded27d0c?vop=1&amp;pid=24831c80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815"/>
                <a:ext cx="10533888" cy="1092200"/>
              </a:xfrm>
              <a:prstGeom prst="rect">
                <a:avLst/>
              </a:prstGeom>
              <a:blipFill>
                <a:blip r:embed="rId5"/>
                <a:stretch>
                  <a:fillRect l="-1389" r="-289" b="-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7_1#b3dbff836?vop=1&amp;pid=24831c80c&amp;color=0,0,0&amp;vtp=1&amp;bt=1&amp;bbb=1"/>
              <p:cNvSpPr/>
              <p:nvPr/>
            </p:nvSpPr>
            <p:spPr>
              <a:xfrm>
                <a:off x="832104" y="1094986"/>
                <a:ext cx="10533888" cy="4878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分别服从成功概率为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的两点分布，则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27_1#b3dbff836?vop=1&amp;pid=24831c80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94986"/>
                <a:ext cx="10533888" cy="487871"/>
              </a:xfrm>
              <a:prstGeom prst="rect">
                <a:avLst/>
              </a:prstGeom>
              <a:blipFill>
                <a:blip r:embed="rId3"/>
                <a:stretch>
                  <a:fillRect l="-1389" b="-16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28_1#b3dbff836.blank?vop=1&amp;pid=24831c80c&amp;color=0,0,0&amp;vpa=8&amp;vtp=1&amp;bbb=1&amp;rh=30.96"/>
              <p:cNvSpPr/>
              <p:nvPr/>
            </p:nvSpPr>
            <p:spPr>
              <a:xfrm>
                <a:off x="9744646" y="1076317"/>
                <a:ext cx="690563" cy="39319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28_1#b3dbff836.blank?vop=1&amp;pid=24831c80c&amp;color=0,0,0&amp;vpa=8&amp;vtp=1&amp;bbb=1&amp;rh=30.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4646" y="1076317"/>
                <a:ext cx="690563" cy="393192"/>
              </a:xfrm>
              <a:prstGeom prst="rect">
                <a:avLst/>
              </a:prstGeom>
              <a:blipFill>
                <a:blip r:embed="rId4"/>
                <a:stretch>
                  <a:fillRect l="-8850" r="-7080"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9_1#b3dbff836?vop=1&amp;pid=24831c80c&amp;color=0,0,0&amp;vtp=1&amp;bbb=1&amp;hb=1"/>
              <p:cNvSpPr/>
              <p:nvPr/>
            </p:nvSpPr>
            <p:spPr>
              <a:xfrm>
                <a:off x="832104" y="1587111"/>
                <a:ext cx="10533888" cy="1066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分别服从成功概率为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的两点分布，则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或1，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（提示：根据两点分布的定义得出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的值）</a:t>
                </a:r>
                <a:endParaRPr lang="en-US" altLang="zh-CN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B_6_AS.29_1#b3dbff836?vop=1&amp;pid=24831c80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87111"/>
                <a:ext cx="10533888" cy="1066800"/>
              </a:xfrm>
              <a:prstGeom prst="rect">
                <a:avLst/>
              </a:prstGeom>
              <a:blipFill>
                <a:blip r:embed="rId5"/>
                <a:stretch>
                  <a:fillRect l="-1389" b="-45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29_1#b3dbff836?vop=1&amp;pid=24831c80c&amp;color=0,0,0&amp;vtp=1&amp;bbb=1&amp;hb=1">
                <a:extLst>
                  <a:ext uri="{FF2B5EF4-FFF2-40B4-BE49-F238E27FC236}">
                    <a16:creationId xmlns:a16="http://schemas.microsoft.com/office/drawing/2014/main" id="{7ADCE430-ED8C-63BB-FF6E-8D06878B4D8D}"/>
                  </a:ext>
                </a:extLst>
              </p:cNvPr>
              <p:cNvSpPr/>
              <p:nvPr/>
            </p:nvSpPr>
            <p:spPr>
              <a:xfrm>
                <a:off x="832104" y="2641211"/>
                <a:ext cx="10533888" cy="914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=0)+1×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=1)+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=1)−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5" name="QB_6_AS.29_1#b3dbff836?vop=1&amp;pid=24831c80c&amp;color=0,0,0&amp;vtp=1&amp;bbb=1&amp;hb=1">
                <a:extLst>
                  <a:ext uri="{FF2B5EF4-FFF2-40B4-BE49-F238E27FC236}">
                    <a16:creationId xmlns:a16="http://schemas.microsoft.com/office/drawing/2014/main" id="{7ADCE430-ED8C-63BB-FF6E-8D06878B4D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41211"/>
                <a:ext cx="10533888" cy="914400"/>
              </a:xfrm>
              <a:prstGeom prst="rect">
                <a:avLst/>
              </a:prstGeom>
              <a:blipFill>
                <a:blip r:embed="rId6"/>
                <a:stretch>
                  <a:fillRect l="-1389" b="-9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6_AS.29_1#b3dbff836?vop=1&amp;pid=24831c80c&amp;color=0,0,0&amp;vtp=1&amp;bbb=1&amp;hb=1">
                <a:extLst>
                  <a:ext uri="{FF2B5EF4-FFF2-40B4-BE49-F238E27FC236}">
                    <a16:creationId xmlns:a16="http://schemas.microsoft.com/office/drawing/2014/main" id="{C0B9395B-7215-C976-D786-BAFF0BE2504C}"/>
                  </a:ext>
                </a:extLst>
              </p:cNvPr>
              <p:cNvSpPr/>
              <p:nvPr/>
            </p:nvSpPr>
            <p:spPr>
              <a:xfrm>
                <a:off x="832104" y="3555611"/>
                <a:ext cx="10533888" cy="207918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=1)≤1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=1)≥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max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=1)}=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=1)≤−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6_AS.29_1#b3dbff836?vop=1&amp;pid=24831c80c&amp;color=0,0,0&amp;vtp=1&amp;bbb=1&amp;hb=1">
                <a:extLst>
                  <a:ext uri="{FF2B5EF4-FFF2-40B4-BE49-F238E27FC236}">
                    <a16:creationId xmlns:a16="http://schemas.microsoft.com/office/drawing/2014/main" id="{C0B9395B-7215-C976-D786-BAFF0BE2504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55611"/>
                <a:ext cx="10533888" cy="2079181"/>
              </a:xfrm>
              <a:prstGeom prst="rect">
                <a:avLst/>
              </a:prstGeom>
              <a:blipFill>
                <a:blip r:embed="rId7"/>
                <a:stretch>
                  <a:fillRect l="-1389" b="-4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29_2#b3dbff836?vop=1&amp;pid=24831c80c&amp;color=0,0,0&amp;mp=1&amp;vtp=1&amp;bt=1&amp;bbb=1&amp;hb=1"/>
              <p:cNvSpPr/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易错警示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误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用离散型随机变量的期望性质而致错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错误认为公式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恒成立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而忽略该性质仅在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相互独立时才成立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如非独立时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直接套用此公式会导致错误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此时需通过其他方法进行计算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AS.29_2#b3dbff836?vop=1&amp;pid=24831c80c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58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0_1#60882304c?vop=1&amp;pid=f69ecd874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的概率分布列如表所示：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30_1#60882304c?vop=1&amp;pid=f69ecd87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QC_6_BD.30_2#60882304c?colgroup=9,18,9,18&amp;vop=1&amp;pid=f69ecd874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29618949"/>
                  </p:ext>
                </p:extLst>
              </p:nvPr>
            </p:nvGraphicFramePr>
            <p:xfrm>
              <a:off x="832104" y="1573522"/>
              <a:ext cx="10497312" cy="630048"/>
            </p:xfrm>
            <a:graphic>
              <a:graphicData uri="http://schemas.openxmlformats.org/drawingml/2006/table">
                <a:tbl>
                  <a:tblPr/>
                  <a:tblGrid>
                    <a:gridCol w="17830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QC_6_BD.30_2#60882304c?colgroup=9,18,9,18&amp;vop=1&amp;pid=f69ecd874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29618949"/>
                  </p:ext>
                </p:extLst>
              </p:nvPr>
            </p:nvGraphicFramePr>
            <p:xfrm>
              <a:off x="832104" y="1573522"/>
              <a:ext cx="10497312" cy="630048"/>
            </p:xfrm>
            <a:graphic>
              <a:graphicData uri="http://schemas.openxmlformats.org/drawingml/2006/table">
                <a:tbl>
                  <a:tblPr/>
                  <a:tblGrid>
                    <a:gridCol w="17830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1" t="-1923" r="-488737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1" t="-101923" r="-488737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5548" t="-101923" r="-195548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30_3#60882304c?vop=1&amp;pid=f69ecd874&amp;color=0,0,0&amp;vtp=1&amp;bbb=1"/>
              <p:cNvSpPr/>
              <p:nvPr/>
            </p:nvSpPr>
            <p:spPr>
              <a:xfrm>
                <a:off x="832104" y="2335522"/>
                <a:ext cx="10533888" cy="36125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30_3#60882304c?vop=1&amp;pid=f69ecd8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5522"/>
                <a:ext cx="10533888" cy="361252"/>
              </a:xfrm>
              <a:prstGeom prst="rect">
                <a:avLst/>
              </a:prstGeom>
              <a:blipFill>
                <a:blip r:embed="rId5"/>
                <a:stretch>
                  <a:fillRect l="-1389" b="-423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AN.31_1#60882304c.bracket?vop=1&amp;pid=f69ecd874&amp;color=0,0,0&amp;vpa=9&amp;vtp=1"/>
          <p:cNvSpPr/>
          <p:nvPr/>
        </p:nvSpPr>
        <p:spPr>
          <a:xfrm>
            <a:off x="2488914" y="2331712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6" name="QC_6_BD.30_4#60882304c.choices?vop=1&amp;pid=f69ecd874&amp;color=0,0,0&amp;vtp=1&amp;bbb=1"/>
          <p:cNvSpPr/>
          <p:nvPr/>
        </p:nvSpPr>
        <p:spPr>
          <a:xfrm>
            <a:off x="832104" y="270001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28722" algn="l"/>
                <a:tab pos="5432044" algn="l"/>
                <a:tab pos="80845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EX.32_1#60882304c?vop=1&amp;pid=f69ecd874&amp;color=0,0,0&amp;vtp=1&amp;bbb=1"/>
              <p:cNvSpPr/>
              <p:nvPr/>
            </p:nvSpPr>
            <p:spPr>
              <a:xfrm>
                <a:off x="832104" y="310647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由于随机变量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间有线性关系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故可用期望的性质求解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C_6_EX.32_1#60882304c?vop=1&amp;pid=f69ecd8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06475"/>
                <a:ext cx="10533888" cy="360680"/>
              </a:xfrm>
              <a:prstGeom prst="rect">
                <a:avLst/>
              </a:prstGeom>
              <a:blipFill>
                <a:blip r:embed="rId6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AS.33_1#60882304c?vop=1&amp;pid=f69ecd874&amp;color=0,0,0&amp;vtp=1&amp;bbb=1"/>
              <p:cNvSpPr/>
              <p:nvPr/>
            </p:nvSpPr>
            <p:spPr>
              <a:xfrm>
                <a:off x="832104" y="3479792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+0.3=1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)=1×0.2+2×0.5+4×0.3=2.4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+4)=5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)+4=5×2.4+4=16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6_AS.33_1#60882304c?vop=1&amp;pid=f69ecd8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79792"/>
                <a:ext cx="10533888" cy="1192530"/>
              </a:xfrm>
              <a:prstGeom prst="rect">
                <a:avLst/>
              </a:prstGeom>
              <a:blipFill>
                <a:blip r:embed="rId7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4_1#d728bfc57?vop=1&amp;pid=f69ecd874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在篮球比赛中，罚球1次命中得1分，不中得0分.如果某运动员罚球命中的概率为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示该运动员罚球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1次的得分，则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+13)=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BD.34_1#d728bfc57?vop=1&amp;pid=f69ecd8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04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35_1#d728bfc57.blank?vop=1&amp;pid=f69ecd874&amp;color=0,0,0&amp;vpa=10&amp;vtp=1&amp;bbb=1"/>
          <p:cNvSpPr/>
          <p:nvPr/>
        </p:nvSpPr>
        <p:spPr>
          <a:xfrm>
            <a:off x="5441664" y="1447665"/>
            <a:ext cx="4333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36_1#d728bfc57?vop=1&amp;pid=f69ecd874&amp;color=0,0,0&amp;vtp=1&amp;bbb=1"/>
              <p:cNvSpPr/>
              <p:nvPr/>
            </p:nvSpPr>
            <p:spPr>
              <a:xfrm>
                <a:off x="832104" y="189299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)=1×0.7+0×0.3=0.7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+13)=10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)+13=20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6_AS.36_1#d728bfc57?vop=1&amp;pid=f69ecd87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299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7_1#298d5caa9?vop=1&amp;pid=f69ecd874&amp;color=0,0,0&amp;vtp=1&amp;bt=1&amp;bbb=1&amp;hb=1"/>
              <p:cNvSpPr/>
              <p:nvPr/>
            </p:nvSpPr>
            <p:spPr>
              <a:xfrm>
                <a:off x="832104" y="1080000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端午节是中国四大传统节日之一，风俗习惯形式多样，内容丰富多彩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.某居民小区的业委会为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了让业主度过愉快的端午节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，组织举办了一场现场抽奖游戏，规则如下：袋中共有10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张质地均匀的卡片，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5张卡片图案是粽子，另外5张卡片图案是龙舟，业主从该袋子中不放回地随机抽取5张卡片，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如果5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张卡片图案相同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，则获得100元的购物卡；如果5张卡片中有4张图案相同，则获得50元购物卡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；其他情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况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，则不获得任何奖励.设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是业主在一次抽奖活动中获得的购物卡金额，则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37_1#298d5caa9?vop=1&amp;pid=f69ecd87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95500"/>
              </a:xfrm>
              <a:prstGeom prst="rect">
                <a:avLst/>
              </a:prstGeom>
              <a:blipFill>
                <a:blip r:embed="rId3"/>
                <a:stretch>
                  <a:fillRect l="-1389" r="-1678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38_1#298d5caa9.blank?vop=1&amp;pid=f69ecd874&amp;color=0,0,0&amp;vpa=11&amp;vtp=1&amp;bbb=1&amp;rh=30.58"/>
              <p:cNvSpPr/>
              <p:nvPr/>
            </p:nvSpPr>
            <p:spPr>
              <a:xfrm>
                <a:off x="9639046" y="2676516"/>
                <a:ext cx="306388" cy="3883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38_1#298d5caa9.blank?vop=1&amp;pid=f69ecd874&amp;color=0,0,0&amp;vpa=11&amp;vtp=1&amp;bbb=1&amp;rh=30.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9046" y="2676516"/>
                <a:ext cx="306388" cy="388366"/>
              </a:xfrm>
              <a:prstGeom prst="rect">
                <a:avLst/>
              </a:prstGeom>
              <a:blipFill>
                <a:blip r:embed="rId4"/>
                <a:stretch>
                  <a:fillRect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39_1#298d5caa9?vop=1&amp;pid=f69ecd874&amp;color=0,0,0&amp;vtp=1&amp;bt=1&amp;bbb=1"/>
              <p:cNvSpPr/>
              <p:nvPr/>
            </p:nvSpPr>
            <p:spPr>
              <a:xfrm>
                <a:off x="832104" y="1080000"/>
                <a:ext cx="10533888" cy="30024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的可能取值是0,50,100,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6_AS.39_1#298d5caa9?vop=1&amp;pid=f69ecd87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002471"/>
              </a:xfrm>
              <a:prstGeom prst="rect">
                <a:avLst/>
              </a:prstGeom>
              <a:blipFill>
                <a:blip r:embed="rId3"/>
                <a:stretch>
                  <a:fillRect l="-1389" b="-26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0_1#be0f648b3?vop=1&amp;pid=6e67da5cc&amp;color=0,0,0&amp;vtp=1&amp;bt=1&amp;bbb=1&amp;hb=1"/>
              <p:cNvSpPr/>
              <p:nvPr/>
            </p:nvSpPr>
            <p:spPr>
              <a:xfrm>
                <a:off x="832104" y="1080000"/>
                <a:ext cx="10531904" cy="78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若某科技小制作课的模型制作规则是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：每位学生最多制作3次，一旦制作成功，则停止制作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学生每次制作成功的概率为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，制作次数为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的数学期望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的取值范围是(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40_1#be0f648b3?vop=1&amp;pid=6e67da5c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787400"/>
              </a:xfrm>
              <a:prstGeom prst="rect">
                <a:avLst/>
              </a:prstGeom>
              <a:blipFill>
                <a:blip r:embed="rId3"/>
                <a:stretch>
                  <a:fillRect l="-1390" t="-775" r="-869" b="-108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BD.40_1#be0f648b3?vop=1&amp;pid=6e67da5cc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189728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41_1#be0f648b3.bracket?vop=1&amp;pid=6e67da5cc&amp;color=0,0,0&amp;vpa=12&amp;vtp=1"/>
          <p:cNvSpPr/>
          <p:nvPr/>
        </p:nvSpPr>
        <p:spPr>
          <a:xfrm>
            <a:off x="10761884" y="1669280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40_2#be0f648b3.choices?vop=1&amp;pid=6e67da5cc&amp;color=0,0,0&amp;vtp=1&amp;bbb=1"/>
              <p:cNvSpPr/>
              <p:nvPr/>
            </p:nvSpPr>
            <p:spPr>
              <a:xfrm>
                <a:off x="832104" y="1872099"/>
                <a:ext cx="10533888" cy="4968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2735072" algn="l"/>
                    <a:tab pos="5470144" algn="l"/>
                    <a:tab pos="80782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40_2#be0f648b3.choices?vop=1&amp;pid=6e67da5c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2099"/>
                <a:ext cx="10533888" cy="496888"/>
              </a:xfrm>
              <a:prstGeom prst="rect">
                <a:avLst/>
              </a:prstGeom>
              <a:blipFill>
                <a:blip r:embed="rId5"/>
                <a:stretch>
                  <a:fillRect l="-1389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EX.42_1#be0f648b3?vop=1&amp;pid=6e67da5cc&amp;color=0,0,0&amp;vtp=1&amp;bbb=1"/>
              <p:cNvSpPr/>
              <p:nvPr/>
            </p:nvSpPr>
            <p:spPr>
              <a:xfrm>
                <a:off x="832104" y="2373432"/>
                <a:ext cx="10533888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根据题意先计算出随机变量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取不同值时的概率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再由期望公式列出不等式求解即可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6_EX.42_1#be0f648b3?vop=1&amp;pid=6e67da5c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73432"/>
                <a:ext cx="10533888" cy="341630"/>
              </a:xfrm>
              <a:prstGeom prst="rect">
                <a:avLst/>
              </a:prstGeom>
              <a:blipFill>
                <a:blip r:embed="rId6"/>
                <a:stretch>
                  <a:fillRect l="-1389" t="-8929" b="-428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AS.43_1#be0f648b3?vop=1&amp;pid=6e67da5cc&amp;color=0,0,0&amp;vtp=1&amp;bbb=1&amp;hb=1"/>
              <p:cNvSpPr/>
              <p:nvPr/>
            </p:nvSpPr>
            <p:spPr>
              <a:xfrm>
                <a:off x="832104" y="2726746"/>
                <a:ext cx="10533888" cy="27935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的取值可能为1,2,3,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=2)=(1−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=3)=(1−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=1)+2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=2)+3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+2(1−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+3(1−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+3&gt;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∈(0,1]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C_6_AS.43_1#be0f648b3?vop=1&amp;pid=6e67da5c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26746"/>
                <a:ext cx="10533888" cy="2793556"/>
              </a:xfrm>
              <a:prstGeom prst="rect">
                <a:avLst/>
              </a:prstGeom>
              <a:blipFill>
                <a:blip r:embed="rId7"/>
                <a:stretch>
                  <a:fillRect l="-1389" t="-218" b="-28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8a39576e.fixed?pid=5f74cc87a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4400" dirty="0"/>
          </a:p>
        </p:txBody>
      </p:sp>
      <p:sp>
        <p:nvSpPr>
          <p:cNvPr id="3" name="C_2_BD#d8a39576e.fixed?pid=5f74cc87a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7.3离散型随机变量的数字特征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4_1#91b0ff000?vop=1&amp;pid=6e67da5cc&amp;color=0,0,0&amp;vtp=1&amp;bt=1&amp;bbb=1&amp;hb=1"/>
              <p:cNvSpPr/>
              <p:nvPr/>
            </p:nvSpPr>
            <p:spPr>
              <a:xfrm>
                <a:off x="832104" y="1080000"/>
                <a:ext cx="10531904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某校甲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、乙两班参加学校举办的“三青杯”篮球比赛（比赛双方均为3名运动员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），已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知甲班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3名运动员一次罚球命中的概率分别是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3名运动员一次罚球命中的概率分别是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0.7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，且每名运动员罚球是否命中相互独立.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44_1#91b0ff000?vop=1&amp;pid=6e67da5c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1192530"/>
              </a:xfrm>
              <a:prstGeom prst="rect">
                <a:avLst/>
              </a:prstGeom>
              <a:blipFill>
                <a:blip r:embed="rId3"/>
                <a:stretch>
                  <a:fillRect l="-1390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44_1#91b0ff000?vop=1&amp;pid=6e67da5cc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12258" y="1203444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7_BD.45_1#fcf41d5e9?vop=1&amp;pid=91b0ff000&amp;color=0,0,0&amp;vtp=1&amp;bbb=1"/>
          <p:cNvSpPr/>
          <p:nvPr/>
        </p:nvSpPr>
        <p:spPr>
          <a:xfrm>
            <a:off x="832104" y="2275832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（1）求甲班3名运动员每人各罚球一次，至少有1人命中的概率.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46_1#fcf41d5e9?vop=1&amp;pid=91b0ff000&amp;color=0,0,0&amp;vtp=1&amp;bbb=1&amp;hb=1"/>
              <p:cNvSpPr/>
              <p:nvPr/>
            </p:nvSpPr>
            <p:spPr>
              <a:xfrm>
                <a:off x="832104" y="2640322"/>
                <a:ext cx="10533888" cy="1230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【解】记甲班3名运动员一次罚球命中分别为事件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，则甲班这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3人罚球都没有命中的概率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)=0.4×0.4×0.5=0.08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所以这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3人至少有1人罚球命中的概率为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)=1−0.08=0.92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7_AN.46_1#fcf41d5e9?vop=1&amp;pid=91b0ff00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40322"/>
                <a:ext cx="10533888" cy="1230059"/>
              </a:xfrm>
              <a:prstGeom prst="rect">
                <a:avLst/>
              </a:prstGeom>
              <a:blipFill>
                <a:blip r:embed="rId5"/>
                <a:stretch>
                  <a:fillRect l="-1389" b="-113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47_1#dc1ccff2d?vop=1&amp;pid=91b0ff000&amp;color=0,0,0&amp;vtp=1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（2）为了评估甲、乙班两支球队哪个更优秀，现6名运动员各罚球一次，命中得2分，不命中得0分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.设甲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班得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分，乙班得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分，求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，并通过期望判断哪班球队更优秀.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BD.47_1#dc1ccff2d?vop=1&amp;pid=91b0ff00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40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48_1#dc1ccff2d?vop=1&amp;pid=91b0ff000&amp;color=0,0,0&amp;vtp=1&amp;bbb=1"/>
              <p:cNvSpPr/>
              <p:nvPr/>
            </p:nvSpPr>
            <p:spPr>
              <a:xfrm>
                <a:off x="832104" y="1863717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的所有可能取值为0，2，4，6，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的所有可能取值为0，2，4，6，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)=0.6×0.4×0.5+0.4×0.6×0.5+0.4×0.4×0.5=0.32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)=0.6×0.6×0.5+0.6×0.4×0.5+0.4×0.6×0.5=0.42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)=0.6×0.6×0.5=0.18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48_1#dc1ccff2d?vop=1&amp;pid=91b0ff00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3717"/>
                <a:ext cx="10533888" cy="2449830"/>
              </a:xfrm>
              <a:prstGeom prst="rect">
                <a:avLst/>
              </a:prstGeom>
              <a:blipFill>
                <a:blip r:embed="rId4"/>
                <a:stretch>
                  <a:fillRect l="-1389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2" name="QO_7_AN.48_2#dc1ccff2d?colgroup=3,12,12,12,12&amp;vop=1&amp;pid=91b0ff00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91658409"/>
                  </p:ext>
                </p:extLst>
              </p:nvPr>
            </p:nvGraphicFramePr>
            <p:xfrm>
              <a:off x="832104" y="4448040"/>
              <a:ext cx="10506456" cy="630048"/>
            </p:xfrm>
            <a:graphic>
              <a:graphicData uri="http://schemas.openxmlformats.org/drawingml/2006/table">
                <a:tbl>
                  <a:tblPr/>
                  <a:tblGrid>
                    <a:gridCol w="850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2" name="QO_7_AN.48_2#dc1ccff2d?colgroup=3,12,12,12,12&amp;vop=1&amp;pid=91b0ff00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91658409"/>
                  </p:ext>
                </p:extLst>
              </p:nvPr>
            </p:nvGraphicFramePr>
            <p:xfrm>
              <a:off x="832104" y="4448040"/>
              <a:ext cx="10506456" cy="630048"/>
            </p:xfrm>
            <a:graphic>
              <a:graphicData uri="http://schemas.openxmlformats.org/drawingml/2006/table">
                <a:tbl>
                  <a:tblPr/>
                  <a:tblGrid>
                    <a:gridCol w="850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14" t="-1887" r="-1132857" b="-113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14" t="-103846" r="-1132857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48_3#dc1ccff2d?vop=1&amp;pid=91b0ff000&amp;color=0,0,0&amp;vtp=1&amp;bt=1&amp;bbb=1&amp;hb=1"/>
              <p:cNvSpPr/>
              <p:nvPr/>
            </p:nvSpPr>
            <p:spPr>
              <a:xfrm>
                <a:off x="832104" y="1080000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)=0×0.08+2×0.32+4×0.42+6×0.18=3.4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.记乙班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3名运动员一次罚球命中分别为事件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zh-CN" altLang="en-US" b="0" i="0" kern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ba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ba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)=0.3×0.5×0.6=0.09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ba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ba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)=0.7×0.5×0.6+0.3×0.5×0.6+0.3×0.5×0.4=0.36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)=0.7×0.5×0.6+0.7×0.5×0.4+0.3×0.5×0.4=0.41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)=0.7×0.5×0.4=0.14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AN.48_3#dc1ccff2d?vop=1&amp;pid=91b0ff00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449830"/>
              </a:xfrm>
              <a:prstGeom prst="rect">
                <a:avLst/>
              </a:prstGeom>
              <a:blipFill>
                <a:blip r:embed="rId3"/>
                <a:stretch>
                  <a:fillRect l="-138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QO_7_AN.48_4#dc1ccff2d?colgroup=3,12,12,12,12&amp;vop=1&amp;pid=91b0ff00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83790048"/>
                  </p:ext>
                </p:extLst>
              </p:nvPr>
            </p:nvGraphicFramePr>
            <p:xfrm>
              <a:off x="832104" y="3667180"/>
              <a:ext cx="10506456" cy="630048"/>
            </p:xfrm>
            <a:graphic>
              <a:graphicData uri="http://schemas.openxmlformats.org/drawingml/2006/table">
                <a:tbl>
                  <a:tblPr/>
                  <a:tblGrid>
                    <a:gridCol w="850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𝑌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QO_7_AN.48_4#dc1ccff2d?colgroup=3,12,12,12,12&amp;vop=1&amp;pid=91b0ff00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83790048"/>
                  </p:ext>
                </p:extLst>
              </p:nvPr>
            </p:nvGraphicFramePr>
            <p:xfrm>
              <a:off x="832104" y="3667180"/>
              <a:ext cx="10506456" cy="630048"/>
            </p:xfrm>
            <a:graphic>
              <a:graphicData uri="http://schemas.openxmlformats.org/drawingml/2006/table">
                <a:tbl>
                  <a:tblPr/>
                  <a:tblGrid>
                    <a:gridCol w="850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14" t="-1923" r="-1132857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14" t="-101923" r="-1132857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48_5#dc1ccff2d?vop=1&amp;pid=91b0ff000&amp;color=0,0,0&amp;vtp=1&amp;bbb=1"/>
              <p:cNvSpPr/>
              <p:nvPr/>
            </p:nvSpPr>
            <p:spPr>
              <a:xfrm>
                <a:off x="832104" y="442918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)=0×0.09+2×0.36+4×0.41+6×0.14=3.2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，所以甲班球队更优秀.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48_5#dc1ccff2d?vop=1&amp;pid=91b0ff00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29180"/>
                <a:ext cx="10533888" cy="773430"/>
              </a:xfrm>
              <a:prstGeom prst="rect">
                <a:avLst/>
              </a:prstGeom>
              <a:blipFill>
                <a:blip r:embed="rId5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S.49_1#dc1ccff2d?vop=1&amp;pid=91b0ff000&amp;color=0,0,0&amp;vtp=1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随机变量的均值反映了随机变量的平均水平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所以均值可以解决实际生活中的一些决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策问题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不过均值是大的好还是小的好也要根据具体问题而定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如经济收入的均值是越大越好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生产中的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次品数的均值是越小越好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0b80892a.fixed?pid=d8a39576e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离散型随机变量的均值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01ec166a9?vop=1&amp;pid=18251f7a9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船队若出海后天气好，可获利5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000元；若出海后天气不好，将损失2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000元.根据预测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，天气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好的概率为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，天气不好的概率为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则船队出海收益的期望是(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_1#01ec166a9?vop=1&amp;pid=18251f7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75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01ec166a9.bracket?vop=1&amp;pid=18251f7a9&amp;color=0,0,0&amp;vpa=1&amp;vtp=1"/>
          <p:cNvSpPr/>
          <p:nvPr/>
        </p:nvSpPr>
        <p:spPr>
          <a:xfrm>
            <a:off x="756231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1_2#01ec166a9.choices?vop=1&amp;pid=18251f7a9&amp;color=0,0,0&amp;vtp=1&amp;bbb=1"/>
          <p:cNvSpPr/>
          <p:nvPr/>
        </p:nvSpPr>
        <p:spPr>
          <a:xfrm>
            <a:off x="832104" y="1851017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000元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200元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400元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600元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_1#01ec166a9?vop=1&amp;pid=18251f7a9&amp;color=0,0,0&amp;vtp=1&amp;bbb=1"/>
              <p:cNvSpPr/>
              <p:nvPr/>
            </p:nvSpPr>
            <p:spPr>
              <a:xfrm>
                <a:off x="832104" y="225748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【解析】由题可得出海收益的期望是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000×0.6+(−2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000)×0.4=2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（元）.故选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3_1#01ec166a9?vop=1&amp;pid=18251f7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5748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45172fc7b?vop=1&amp;pid=18251f7a9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的分布列如下表，若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4_1#45172fc7b?vop=1&amp;pid=18251f7a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QC_6_BD.4_2#45172fc7b?colgroup=8,8,8,28&amp;vop=1&amp;pid=18251f7a9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20585052"/>
                  </p:ext>
                </p:extLst>
              </p:nvPr>
            </p:nvGraphicFramePr>
            <p:xfrm>
              <a:off x="832104" y="1574030"/>
              <a:ext cx="10506456" cy="621285"/>
            </p:xfrm>
            <a:graphic>
              <a:graphicData uri="http://schemas.openxmlformats.org/drawingml/2006/table">
                <a:tbl>
                  <a:tblPr/>
                  <a:tblGrid>
                    <a:gridCol w="17556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556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556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52395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QC_6_BD.4_2#45172fc7b?colgroup=8,8,8,28&amp;vop=1&amp;pid=18251f7a9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20585052"/>
                  </p:ext>
                </p:extLst>
              </p:nvPr>
            </p:nvGraphicFramePr>
            <p:xfrm>
              <a:off x="832104" y="1574030"/>
              <a:ext cx="10506456" cy="621285"/>
            </p:xfrm>
            <a:graphic>
              <a:graphicData uri="http://schemas.openxmlformats.org/drawingml/2006/table">
                <a:tbl>
                  <a:tblPr/>
                  <a:tblGrid>
                    <a:gridCol w="17556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556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556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52395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7" t="-1923" r="-499306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7" t="-103922" r="-499306" b="-19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347" t="-103922" r="-399306" b="-19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347" t="-103922" r="-299306" b="-19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581" t="-103922" r="-233" b="-19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6_AN.5_1#45172fc7b.bracket?vop=1&amp;pid=18251f7a9&amp;color=0,0,0&amp;vpa=2&amp;vtp=1"/>
          <p:cNvSpPr/>
          <p:nvPr/>
        </p:nvSpPr>
        <p:spPr>
          <a:xfrm>
            <a:off x="6646642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4_3#45172fc7b.choices?vop=1&amp;pid=18251f7a9&amp;color=0,0,0&amp;vtp=1&amp;bbb=1"/>
              <p:cNvSpPr/>
              <p:nvPr/>
            </p:nvSpPr>
            <p:spPr>
              <a:xfrm>
                <a:off x="832104" y="2323330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49347" algn="l"/>
                    <a:tab pos="5273294" algn="l"/>
                    <a:tab pos="79988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4_3#45172fc7b.choices?vop=1&amp;pid=18251f7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3330"/>
                <a:ext cx="10533888" cy="525971"/>
              </a:xfrm>
              <a:prstGeom prst="rect">
                <a:avLst/>
              </a:prstGeom>
              <a:blipFill>
                <a:blip r:embed="rId5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AS.6_1#45172fc7b?vop=1&amp;pid=18251f7a9&amp;color=0,0,0&amp;vtp=1&amp;bbb=1&amp;hb=1"/>
              <p:cNvSpPr/>
              <p:nvPr/>
            </p:nvSpPr>
            <p:spPr>
              <a:xfrm>
                <a:off x="832104" y="2860223"/>
                <a:ext cx="10533888" cy="220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【解析】由离散型随机变量分布列的性质及期望公式可知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+5(2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)=3,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：在分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布列中随机变量各个取值的概率和为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1）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den>
                            </m:f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AS.6_1#45172fc7b?vop=1&amp;pid=18251f7a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60223"/>
                <a:ext cx="10533888" cy="2209800"/>
              </a:xfrm>
              <a:prstGeom prst="rect">
                <a:avLst/>
              </a:prstGeom>
              <a:blipFill>
                <a:blip r:embed="rId6"/>
                <a:stretch>
                  <a:fillRect l="-1389" r="-1273" b="-2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7_1#67ab3fe5f?vop=1&amp;pid=18251f7a9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现有10件产品，其中4件是正品，从中任意抽取3件，若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表示取到次品的件数，则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7_1#67ab3fe5f?vop=1&amp;pid=18251f7a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67ab3fe5f.bracket?vop=1&amp;pid=18251f7a9&amp;color=0,0,0&amp;vpa=3&amp;vtp=1"/>
          <p:cNvSpPr/>
          <p:nvPr/>
        </p:nvSpPr>
        <p:spPr>
          <a:xfrm>
            <a:off x="10279601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7_2#67ab3fe5f.choices?vop=1&amp;pid=18251f7a9&amp;color=0,0,0&amp;vtp=1&amp;bbb=1"/>
              <p:cNvSpPr/>
              <p:nvPr/>
            </p:nvSpPr>
            <p:spPr>
              <a:xfrm>
                <a:off x="832104" y="1447030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7_2#67ab3fe5f.choices?vop=1&amp;pid=18251f7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9_1#67ab3fe5f?vop=1&amp;pid=18251f7a9&amp;color=0,0,0&amp;vtp=1&amp;bbb=1"/>
              <p:cNvSpPr/>
              <p:nvPr/>
            </p:nvSpPr>
            <p:spPr>
              <a:xfrm>
                <a:off x="832104" y="1992939"/>
                <a:ext cx="10533888" cy="3335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的所有可能取值为0,1,2,3,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（提示：均值的定义）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键点拨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是一个实数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作为随机变量是可变的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是不变的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9_1#67ab3fe5f?vop=1&amp;pid=18251f7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2939"/>
                <a:ext cx="10533888" cy="3335655"/>
              </a:xfrm>
              <a:prstGeom prst="rect">
                <a:avLst/>
              </a:prstGeom>
              <a:blipFill>
                <a:blip r:embed="rId5"/>
                <a:stretch>
                  <a:fillRect l="-1389" b="-42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10_1#ae8a517d3?vop=1&amp;pid=18251f7a9&amp;color=0,0,0&amp;vtp=1&amp;bt=1&amp;bbb=1&amp;hb=1"/>
              <p:cNvSpPr/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某种资格证考试，每位考生一年内最多有3次考试机会.一旦某次考试通过，便可领取资格证书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参加以后的考试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，否则就继续参加考试，直到用完3次机会.李明决定参加考试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，如果他每次参加考试通过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的概率依次为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，且每次考试是否通过相互独立，则李明在一年内参加考试的次数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的期望为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BD.10_1#ae8a517d3?vop=1&amp;pid=18251f7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926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11_1#ae8a517d3.blank?vop=1&amp;pid=18251f7a9&amp;color=0,0,0&amp;vpa=4&amp;vtp=1&amp;bbb=1"/>
          <p:cNvSpPr/>
          <p:nvPr/>
        </p:nvSpPr>
        <p:spPr>
          <a:xfrm>
            <a:off x="850360" y="2285865"/>
            <a:ext cx="62230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1.39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12_1#ae8a517d3?vop=1&amp;pid=18251f7a9&amp;color=0,0,0&amp;vtp=1&amp;bbb=1&amp;hb=1"/>
              <p:cNvSpPr/>
              <p:nvPr/>
            </p:nvSpPr>
            <p:spPr>
              <a:xfrm>
                <a:off x="832104" y="2682232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的可能取值为1,2,3,则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=1)=0.7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=2)=(1−0.7)×0.7=0.21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=3)=(1−0.7)×(1−0.7)×1=0.09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)=1×0.7+2×0.21+3×0.09=1.39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6_AS.12_1#ae8a517d3?vop=1&amp;pid=18251f7a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2232"/>
                <a:ext cx="10533888" cy="773430"/>
              </a:xfrm>
              <a:prstGeom prst="rect">
                <a:avLst/>
              </a:prstGeom>
              <a:blipFill>
                <a:blip r:embed="rId4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3_1#6bd4ae0f4?vop=1&amp;pid=18251f7a9&amp;color=0,0,0&amp;vtp=1&amp;bt=1&amp;bbb=1&amp;hb=1"/>
              <p:cNvSpPr/>
              <p:nvPr/>
            </p:nvSpPr>
            <p:spPr>
              <a:xfrm>
                <a:off x="832104" y="1080000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机器人竞技是热门的科技竞技项目.某区为了参加机器人竞技总决赛，开展了区内选拔赛，其中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四人分到了一个小组，按照规则每人与其他三人各进行一场比赛，且这三场比赛互相独立，已知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阵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三人的胜率分别为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13_1#6bd4ae0f4?vop=1&amp;pid=18251f7a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257300"/>
              </a:xfrm>
              <a:prstGeom prst="rect">
                <a:avLst/>
              </a:prstGeom>
              <a:blipFill>
                <a:blip r:embed="rId3"/>
                <a:stretch>
                  <a:fillRect l="-1389" r="-1331" b="-67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14_1#ddcb4cc7a?vop=1&amp;pid=6bd4ae0f4&amp;color=0,0,0&amp;vtp=1&amp;bbb=1"/>
              <p:cNvSpPr/>
              <p:nvPr/>
            </p:nvSpPr>
            <p:spPr>
              <a:xfrm>
                <a:off x="832104" y="2340729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（1）求选拔赛中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至少获胜一场的概率；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14_1#ddcb4cc7a?vop=1&amp;pid=6bd4ae0f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40729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15_1#ddcb4cc7a?vop=1&amp;pid=6bd4ae0f4&amp;color=0,0,0&amp;vtp=1&amp;bbb=1&amp;hb=1"/>
              <p:cNvSpPr/>
              <p:nvPr/>
            </p:nvSpPr>
            <p:spPr>
              <a:xfrm>
                <a:off x="832104" y="2705219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选拔赛中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至少获胜一场的概率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：至少获胜一场的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对立事件是三场全输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7_AN.15_1#ddcb4cc7a?vop=1&amp;pid=6bd4ae0f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5219"/>
                <a:ext cx="10533888" cy="935355"/>
              </a:xfrm>
              <a:prstGeom prst="rect">
                <a:avLst/>
              </a:prstGeom>
              <a:blipFill>
                <a:blip r:embed="rId5"/>
                <a:stretch>
                  <a:fillRect l="-1389" r="-984" b="-130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6_1#412df1342?vop=1&amp;pid=6bd4ae0f4&amp;color=0,0,0&amp;vtp=1&amp;bt=1&amp;bbb=1"/>
              <p:cNvSpPr/>
              <p:nvPr/>
            </p:nvSpPr>
            <p:spPr>
              <a:xfrm>
                <a:off x="832104" y="1080000"/>
                <a:ext cx="10533888" cy="316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获胜的场次数为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的分布列与数学期望.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16_1#412df1342?vop=1&amp;pid=6bd4ae0f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16230"/>
              </a:xfrm>
              <a:prstGeom prst="rect">
                <a:avLst/>
              </a:prstGeom>
              <a:blipFill>
                <a:blip r:embed="rId3"/>
                <a:stretch>
                  <a:fillRect l="-1389" t="-13462" b="-442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7_1#412df1342?vop=1&amp;pid=6bd4ae0f4&amp;color=0,0,0&amp;vtp=1&amp;bbb=1"/>
              <p:cNvSpPr/>
              <p:nvPr/>
            </p:nvSpPr>
            <p:spPr>
              <a:xfrm>
                <a:off x="832104" y="1406009"/>
                <a:ext cx="10533888" cy="2703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的所有可能取值为0,1,2,3,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X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17_1#412df1342?vop=1&amp;pid=6bd4ae0f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6009"/>
                <a:ext cx="10533888" cy="2703830"/>
              </a:xfrm>
              <a:prstGeom prst="rect">
                <a:avLst/>
              </a:prstGeom>
              <a:blipFill>
                <a:blip r:embed="rId4"/>
                <a:stretch>
                  <a:fillRect l="-1389" t="-1129" b="-5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O_7_AN.17_2#412df1342?colgroup=4,14,9,14,9&amp;vop=1&amp;pid=6bd4ae0f4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31684045"/>
                  </p:ext>
                </p:extLst>
              </p:nvPr>
            </p:nvGraphicFramePr>
            <p:xfrm>
              <a:off x="832104" y="4212709"/>
              <a:ext cx="10497312" cy="744094"/>
            </p:xfrm>
            <a:graphic>
              <a:graphicData uri="http://schemas.openxmlformats.org/drawingml/2006/table">
                <a:tbl>
                  <a:tblPr/>
                  <a:tblGrid>
                    <a:gridCol w="10424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184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224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O_7_AN.17_2#412df1342?colgroup=4,14,9,14,9&amp;vop=1&amp;pid=6bd4ae0f4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31684045"/>
                  </p:ext>
                </p:extLst>
              </p:nvPr>
            </p:nvGraphicFramePr>
            <p:xfrm>
              <a:off x="832104" y="4212709"/>
              <a:ext cx="10497312" cy="744094"/>
            </p:xfrm>
            <a:graphic>
              <a:graphicData uri="http://schemas.openxmlformats.org/drawingml/2006/table">
                <a:tbl>
                  <a:tblPr/>
                  <a:tblGrid>
                    <a:gridCol w="10424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184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85" t="-3846" r="-908772" b="-13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224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85" t="-76056" r="-908772" b="-14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6831" t="-76056" r="-232762" b="-14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6796" t="-76056" r="-251780" b="-14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2998" t="-76056" r="-66595" b="-14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57929" t="-76056" r="-647" b="-14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17_3#412df1342?vop=1&amp;pid=6bd4ae0f4&amp;color=0,0,0&amp;vtp=1&amp;bbb=1"/>
              <p:cNvSpPr/>
              <p:nvPr/>
            </p:nvSpPr>
            <p:spPr>
              <a:xfrm>
                <a:off x="832104" y="5089009"/>
                <a:ext cx="10533888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X的数学期望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7_AN.17_3#412df1342?vop=1&amp;pid=6bd4ae0f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089009"/>
                <a:ext cx="10533888" cy="469900"/>
              </a:xfrm>
              <a:prstGeom prst="rect">
                <a:avLst/>
              </a:prstGeom>
              <a:blipFill>
                <a:blip r:embed="rId6"/>
                <a:stretch>
                  <a:fillRect l="-1389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1895</Words>
  <Application>Microsoft Office PowerPoint</Application>
  <PresentationFormat>宽屏</PresentationFormat>
  <Paragraphs>209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Arial (正文)</vt:lpstr>
      <vt:lpstr>DengXian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2025-10-20T08:07:46Z</dcterms:created>
  <dcterms:modified xsi:type="dcterms:W3CDTF">2025-10-20T08:10:59Z</dcterms:modified>
  <cp:category/>
  <cp:contentStatus/>
</cp:coreProperties>
</file>